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65" r:id="rId5"/>
    <p:sldId id="294" r:id="rId6"/>
    <p:sldId id="316" r:id="rId7"/>
    <p:sldId id="328" r:id="rId8"/>
    <p:sldId id="329" r:id="rId9"/>
    <p:sldId id="330" r:id="rId10"/>
    <p:sldId id="317" r:id="rId11"/>
    <p:sldId id="325" r:id="rId12"/>
    <p:sldId id="327" r:id="rId13"/>
    <p:sldId id="331" r:id="rId14"/>
    <p:sldId id="335" r:id="rId15"/>
    <p:sldId id="332" r:id="rId16"/>
    <p:sldId id="333" r:id="rId17"/>
    <p:sldId id="318" r:id="rId18"/>
    <p:sldId id="336" r:id="rId19"/>
    <p:sldId id="262" r:id="rId2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964B6-ED3D-4ECF-B376-8DFF380A6422}" v="2" dt="2025-01-13T06:00:45.0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12" y="9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ída Villamar Gallardo" userId="357b74a2be48bbcd" providerId="LiveId" clId="{E118C183-47B1-46E9-B3E7-7445C0A8272B}"/>
    <pc:docChg chg="undo custSel modSld">
      <pc:chgData name="Aída Villamar Gallardo" userId="357b74a2be48bbcd" providerId="LiveId" clId="{E118C183-47B1-46E9-B3E7-7445C0A8272B}" dt="2024-05-15T02:56:24.059" v="63"/>
      <pc:docMkLst>
        <pc:docMk/>
      </pc:docMkLst>
      <pc:sldChg chg="modSp mod">
        <pc:chgData name="Aída Villamar Gallardo" userId="357b74a2be48bbcd" providerId="LiveId" clId="{E118C183-47B1-46E9-B3E7-7445C0A8272B}" dt="2024-05-15T02:56:18.979" v="62" actId="1076"/>
        <pc:sldMkLst>
          <pc:docMk/>
          <pc:sldMk cId="2776813002" sldId="265"/>
        </pc:sldMkLst>
      </pc:sldChg>
      <pc:sldChg chg="addSp delSp modSp mod">
        <pc:chgData name="Aída Villamar Gallardo" userId="357b74a2be48bbcd" providerId="LiveId" clId="{E118C183-47B1-46E9-B3E7-7445C0A8272B}" dt="2024-05-15T02:56:24.059" v="63"/>
        <pc:sldMkLst>
          <pc:docMk/>
          <pc:sldMk cId="1156060548" sldId="334"/>
        </pc:sldMkLst>
      </pc:sldChg>
    </pc:docChg>
  </pc:docChgLst>
  <pc:docChgLst>
    <pc:chgData name="Aída Villamar Gallardo" userId="357b74a2be48bbcd" providerId="LiveId" clId="{788964B6-ED3D-4ECF-B376-8DFF380A6422}"/>
    <pc:docChg chg="undo custSel modSld">
      <pc:chgData name="Aída Villamar Gallardo" userId="357b74a2be48bbcd" providerId="LiveId" clId="{788964B6-ED3D-4ECF-B376-8DFF380A6422}" dt="2025-01-13T06:01:48.479" v="158" actId="20577"/>
      <pc:docMkLst>
        <pc:docMk/>
      </pc:docMkLst>
      <pc:sldChg chg="addSp delSp modSp mod">
        <pc:chgData name="Aída Villamar Gallardo" userId="357b74a2be48bbcd" providerId="LiveId" clId="{788964B6-ED3D-4ECF-B376-8DFF380A6422}" dt="2025-01-13T06:00:45.079" v="85"/>
        <pc:sldMkLst>
          <pc:docMk/>
          <pc:sldMk cId="304077421" sldId="327"/>
        </pc:sldMkLst>
        <pc:graphicFrameChg chg="add del mod modGraphic">
          <ac:chgData name="Aída Villamar Gallardo" userId="357b74a2be48bbcd" providerId="LiveId" clId="{788964B6-ED3D-4ECF-B376-8DFF380A6422}" dt="2025-01-13T06:00:35.641" v="84" actId="478"/>
          <ac:graphicFrameMkLst>
            <pc:docMk/>
            <pc:sldMk cId="304077421" sldId="327"/>
            <ac:graphicFrameMk id="2" creationId="{B98A3329-3C2E-8F5E-058C-29601356B925}"/>
          </ac:graphicFrameMkLst>
        </pc:graphicFrameChg>
        <pc:graphicFrameChg chg="add mod">
          <ac:chgData name="Aída Villamar Gallardo" userId="357b74a2be48bbcd" providerId="LiveId" clId="{788964B6-ED3D-4ECF-B376-8DFF380A6422}" dt="2025-01-13T06:00:45.079" v="85"/>
          <ac:graphicFrameMkLst>
            <pc:docMk/>
            <pc:sldMk cId="304077421" sldId="327"/>
            <ac:graphicFrameMk id="3" creationId="{BD92A5F3-B5C6-461B-B74B-F572E9FA1519}"/>
          </ac:graphicFrameMkLst>
        </pc:graphicFrameChg>
      </pc:sldChg>
      <pc:sldChg chg="addSp modSp mod">
        <pc:chgData name="Aída Villamar Gallardo" userId="357b74a2be48bbcd" providerId="LiveId" clId="{788964B6-ED3D-4ECF-B376-8DFF380A6422}" dt="2025-01-13T06:00:18.901" v="83" actId="12385"/>
        <pc:sldMkLst>
          <pc:docMk/>
          <pc:sldMk cId="1017353890" sldId="331"/>
        </pc:sldMkLst>
        <pc:graphicFrameChg chg="add mod modGraphic">
          <ac:chgData name="Aída Villamar Gallardo" userId="357b74a2be48bbcd" providerId="LiveId" clId="{788964B6-ED3D-4ECF-B376-8DFF380A6422}" dt="2025-01-13T06:00:18.901" v="83" actId="12385"/>
          <ac:graphicFrameMkLst>
            <pc:docMk/>
            <pc:sldMk cId="1017353890" sldId="331"/>
            <ac:graphicFrameMk id="2" creationId="{26816D39-CFF6-1F31-DCE1-3AF5520D6C74}"/>
          </ac:graphicFrameMkLst>
        </pc:graphicFrameChg>
      </pc:sldChg>
      <pc:sldChg chg="modSp mod">
        <pc:chgData name="Aída Villamar Gallardo" userId="357b74a2be48bbcd" providerId="LiveId" clId="{788964B6-ED3D-4ECF-B376-8DFF380A6422}" dt="2025-01-13T06:01:48.479" v="158" actId="20577"/>
        <pc:sldMkLst>
          <pc:docMk/>
          <pc:sldMk cId="612201530" sldId="335"/>
        </pc:sldMkLst>
        <pc:spChg chg="mod">
          <ac:chgData name="Aída Villamar Gallardo" userId="357b74a2be48bbcd" providerId="LiveId" clId="{788964B6-ED3D-4ECF-B376-8DFF380A6422}" dt="2025-01-13T06:01:48.479" v="158" actId="20577"/>
          <ac:spMkLst>
            <pc:docMk/>
            <pc:sldMk cId="612201530" sldId="335"/>
            <ac:spMk id="7" creationId="{3921C715-32F8-B700-6507-4045B4712F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DE7FC-17D1-49DE-AC2F-03193F2DB9A4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99F8D-912A-4810-886B-A5175ABCD9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8439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E6BEA-2D9D-4BF3-947B-64046A75F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B83BDC-AB9C-4835-BA0D-CBA60BE14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1B367-8645-4707-83E0-A4599FF4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8F201-F713-43FF-979B-1394BD4A7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CA397E-E738-4B14-8F51-F8E897CA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696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CFFDE-A2C1-499B-A639-35602782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71B62F-B345-45CF-B4BD-AB5CCC35D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DC4078-2284-4BF9-A13A-4088098FC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210896-E5A3-4BB2-8DC1-7676B28B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316239-5399-4940-A830-460029F8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657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EC8224-CF49-4C93-846B-09203D13E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27E0DF-2EFF-4316-B7E7-65C2B9B1F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C4964E-BB80-4A7C-94FB-DF655887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79479E-FE9D-46F1-BAD7-A2F975C7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C62E92-6BCD-442D-9A31-58AA285D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905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61AD9-93B2-4DC8-ACA4-AE3F12DE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9D13CF-2335-46B2-BF84-4A29E4AB8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A670B3-C5BD-4277-8A83-8D6BC07E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7E21F1-D248-46AD-9FB6-9A2FF656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2BCB31-2324-4F63-8FFF-E48866C6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35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9EE92-C0FC-4139-B836-619382BE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908E06-FFFB-422D-B8C7-C8C7A3DF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49C7C8-58A2-4AA3-844A-0CFA2F77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3F0E2F-44FE-47E4-97BC-197F148F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04E5F0-ECF6-422F-8EC9-2E7F63EB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967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1EED0-736A-4EA9-91A1-E5D59FCF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6082CE-FC93-434B-A1BD-DE77BEC57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9DCA79-E5A9-41DE-B7BF-D31F8C1D6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2AC8D4-19FC-4C3F-86F5-29C00579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6E8219-C0A1-4ACA-AB2C-12D14206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E51D7F-BEE2-472C-B756-294BC006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2894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418D6-CB03-4C97-807C-AFFE511B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F5FB5D-6AD0-47EB-B0E9-9CCA3522D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110066-CCE7-432B-987F-87C14C1A6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2B83986-DDD6-44C1-B4C7-9ECA4F2DD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7DD1F1-16B4-4DA9-BD4B-CF8127BAA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207419-408E-4210-BBA7-B2DD8F6D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72F961-A1E6-4107-B6C5-DA4EFA059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2DC0DA3-DF72-4576-B0D4-18E86496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065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E8699-AEF1-4D67-A780-33952A29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AD30B0-B741-48FF-AD41-6D9B135BD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579839-61DE-42D7-8012-77504866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84A444-BD03-42E7-BC79-3366182A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2815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CA49BD-FDDB-4F93-A16E-83BB112F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32CB1B-DD50-4508-9010-8EC8DB327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A1B60E-97A9-42BF-8D8B-F38FC8F6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040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A6D64-9F64-4924-88FC-04A81673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96553-2B43-419B-A003-748AA9AC7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19A351-E7FB-4F41-BFFB-D9CBA8E7C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EC6409-7E60-4ABF-BFFF-40F42B2A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7FE4F4-2DB5-4933-8317-25A9C2DF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D562F7-9145-46E7-ADB1-040A7E18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674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2FA45-1276-4F4B-81A7-7497DB8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37663E3-54C4-45F7-8F34-9D51DBC7F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00A7FD-20B4-430A-AACC-206EA341B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279020-4267-47CC-925E-ED612062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9B544A-7536-4BC6-B1F3-EEF532DBF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17F95C-B5ED-42E0-AD68-28AAD44E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795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C47AEA1-7C5D-49A2-892D-A1EA0C71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0AE86C-CD1B-43E0-AAB7-53822C98E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0E4567-6874-4998-92EC-CFBA75F5D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09BDC-13AA-421B-BBB8-2560D9CC26FD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0356F1-9A76-4818-8655-3CBF2C6F4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A482DF-EFE1-4EE2-B642-30571E4BD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BACEA-B116-418D-B1FC-1A5584DE28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467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FA2DCA0-8EEB-2133-A0E8-AC8E1DA54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9" r="9" b="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7E43567-B2ED-9AD0-CD41-BC35B4D35D0A}"/>
              </a:ext>
            </a:extLst>
          </p:cNvPr>
          <p:cNvSpPr/>
          <p:nvPr/>
        </p:nvSpPr>
        <p:spPr>
          <a:xfrm>
            <a:off x="-20" y="-1"/>
            <a:ext cx="12192000" cy="6857999"/>
          </a:xfrm>
          <a:prstGeom prst="rect">
            <a:avLst/>
          </a:prstGeom>
          <a:solidFill>
            <a:srgbClr val="0000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EC64BF2-4396-3019-E3DE-BF2D2347929D}"/>
              </a:ext>
            </a:extLst>
          </p:cNvPr>
          <p:cNvSpPr txBox="1">
            <a:spLocks/>
          </p:cNvSpPr>
          <p:nvPr/>
        </p:nvSpPr>
        <p:spPr>
          <a:xfrm>
            <a:off x="2071007" y="1806849"/>
            <a:ext cx="7315201" cy="11868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b="1" dirty="0">
                <a:solidFill>
                  <a:schemeClr val="bg1"/>
                </a:solidFill>
                <a:latin typeface="+mn-lt"/>
              </a:rPr>
              <a:t>Sistema Integral de Emisión de Documentos Tributarios con Asistente AI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37D7B0A-4780-85A8-AFC5-7AA32D3B109E}"/>
              </a:ext>
            </a:extLst>
          </p:cNvPr>
          <p:cNvSpPr txBox="1">
            <a:spLocks/>
          </p:cNvSpPr>
          <p:nvPr/>
        </p:nvSpPr>
        <p:spPr>
          <a:xfrm>
            <a:off x="1551367" y="3064093"/>
            <a:ext cx="8354479" cy="1186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>
                <a:solidFill>
                  <a:schemeClr val="bg1"/>
                </a:solidFill>
              </a:rPr>
              <a:t>Seminario de Título/Proyecto de Título/Proyecto de Titulación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17D96054-C1B1-9C9B-C15A-348ADB205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105" y="240248"/>
            <a:ext cx="3021678" cy="763602"/>
          </a:xfrm>
          <a:prstGeom prst="rect">
            <a:avLst/>
          </a:prstGeom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3931EB5-A13F-2159-C021-4CF79909E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05" y="5687985"/>
            <a:ext cx="2121057" cy="737569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A97FD6-C30E-F2C6-C064-8C9D9B790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034" y="4610768"/>
            <a:ext cx="546285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NOMBRE ESTUDIANTE: Héctor Brito Tapia</a:t>
            </a: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CARRERA: Ingeniería en Informática</a:t>
            </a: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SEDE: CED</a:t>
            </a: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PROFESOR DEL MÓDULO: - Aida Lorena Villamar </a:t>
            </a:r>
            <a:r>
              <a:rPr kumimoji="0" lang="es-E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Gallardo</a:t>
            </a: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Calibri" pitchFamily="34" charset="0"/>
              <a:cs typeface="Arial" pitchFamily="34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600" dirty="0">
                <a:solidFill>
                  <a:schemeClr val="bg1"/>
                </a:solidFill>
                <a:ea typeface="Calibri" pitchFamily="34" charset="0"/>
                <a:cs typeface="Arial" pitchFamily="34" charset="0"/>
              </a:rPr>
              <a:t>		                 - Carolina Tapia Bahamondes</a:t>
            </a: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4AC98A-07EE-CD54-40E7-50D855387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5584" y="6240888"/>
            <a:ext cx="14860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800" b="1" dirty="0">
                <a:solidFill>
                  <a:schemeClr val="bg1"/>
                </a:solidFill>
                <a:ea typeface="Calibri" pitchFamily="34" charset="0"/>
                <a:cs typeface="Arial" pitchFamily="34" charset="0"/>
              </a:rPr>
              <a:t>CED</a:t>
            </a:r>
            <a:r>
              <a:rPr kumimoji="0" 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, </a:t>
            </a:r>
            <a:r>
              <a:rPr lang="pt-BR" b="1" dirty="0">
                <a:solidFill>
                  <a:schemeClr val="bg1"/>
                </a:solidFill>
                <a:ea typeface="Calibri" pitchFamily="34" charset="0"/>
                <a:cs typeface="Arial" pitchFamily="34" charset="0"/>
              </a:rPr>
              <a:t>11</a:t>
            </a:r>
            <a:r>
              <a:rPr kumimoji="0" 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, 2025</a:t>
            </a: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6813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 dirty="0"/>
              <a:t>Requerimientos No Funcionales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6816D39-CFF6-1F31-DCE1-3AF5520D6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680884"/>
              </p:ext>
            </p:extLst>
          </p:nvPr>
        </p:nvGraphicFramePr>
        <p:xfrm>
          <a:off x="2246007" y="2091265"/>
          <a:ext cx="8282672" cy="34921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00309">
                  <a:extLst>
                    <a:ext uri="{9D8B030D-6E8A-4147-A177-3AD203B41FA5}">
                      <a16:colId xmlns:a16="http://schemas.microsoft.com/office/drawing/2014/main" val="3316921318"/>
                    </a:ext>
                  </a:extLst>
                </a:gridCol>
                <a:gridCol w="5482363">
                  <a:extLst>
                    <a:ext uri="{9D8B030D-6E8A-4147-A177-3AD203B41FA5}">
                      <a16:colId xmlns:a16="http://schemas.microsoft.com/office/drawing/2014/main" val="2372827922"/>
                    </a:ext>
                  </a:extLst>
                </a:gridCol>
              </a:tblGrid>
              <a:tr h="52547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ID</a:t>
                      </a:r>
                      <a:endParaRPr lang="es-C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 REQUERIMIENTO</a:t>
                      </a:r>
                      <a:endParaRPr lang="es-C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87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RNF001</a:t>
                      </a:r>
                      <a:endParaRPr lang="es-CL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Siempre disponible | Funciona 99.5% del tiempo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40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RNF002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Muy rápido | Carga en 2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RNF003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Muy seguro | Datos protegidos y cifrados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901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RNF004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Fácil de usar | Tareas en menos de 3 minutos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10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RNF005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Crece con la empresa | Soporta más de 1000 usuarios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43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RNF006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Fácil de mantener | Código bien organizado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9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RNF007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Funciona en todo | Chrome, Firefox, Safari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13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RNF008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todos | Personas con discapacidades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8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5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 dirty="0"/>
              <a:t>Modelo Relacional / Modelo </a:t>
            </a:r>
            <a:r>
              <a:rPr lang="es-CL" b="1"/>
              <a:t>No Relacional</a:t>
            </a:r>
            <a:endParaRPr lang="es-CL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1D0BAAC-92A6-2E93-FB14-07AB826C7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3" y="2287568"/>
            <a:ext cx="5564818" cy="389263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B7AADC-0C32-DA52-F501-51EB30090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0" y="2318432"/>
            <a:ext cx="5905500" cy="21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01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 dirty="0"/>
              <a:t>Aspectos de Implementación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6CF82F7-0A0D-926C-0EBE-63C108561AD5}"/>
              </a:ext>
            </a:extLst>
          </p:cNvPr>
          <p:cNvSpPr txBox="1"/>
          <p:nvPr/>
        </p:nvSpPr>
        <p:spPr>
          <a:xfrm>
            <a:off x="1212718" y="2393238"/>
            <a:ext cx="5048177" cy="35086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CL" sz="2400" b="1" dirty="0"/>
              <a:t>Tecnologías usadas:</a:t>
            </a:r>
          </a:p>
          <a:p>
            <a:endParaRPr lang="es-CL" dirty="0"/>
          </a:p>
          <a:p>
            <a:r>
              <a:rPr lang="es-CL" dirty="0"/>
              <a:t>Organizado en 3 niveles que se comunican</a:t>
            </a:r>
          </a:p>
          <a:p>
            <a:br>
              <a:rPr lang="es-CL" dirty="0"/>
            </a:br>
            <a:r>
              <a:rPr lang="es-CL" dirty="0" err="1"/>
              <a:t>TypeScript</a:t>
            </a:r>
            <a:r>
              <a:rPr lang="es-CL" dirty="0"/>
              <a:t> y Python (los más populares)</a:t>
            </a:r>
            <a:br>
              <a:rPr lang="es-CL" dirty="0"/>
            </a:br>
            <a:endParaRPr lang="es-CL" dirty="0"/>
          </a:p>
          <a:p>
            <a:r>
              <a:rPr lang="es-CL" dirty="0" err="1"/>
              <a:t>React</a:t>
            </a:r>
            <a:r>
              <a:rPr lang="es-CL" dirty="0"/>
              <a:t> (páginas web) y Python (inteligencia artificial)</a:t>
            </a:r>
          </a:p>
          <a:p>
            <a:endParaRPr lang="es-CL" dirty="0"/>
          </a:p>
          <a:p>
            <a:r>
              <a:rPr lang="es-CL" dirty="0"/>
              <a:t>HTML (estructura) y CSS (diseño responsivo)</a:t>
            </a:r>
          </a:p>
          <a:p>
            <a:br>
              <a:rPr lang="es-CL" dirty="0"/>
            </a:br>
            <a:r>
              <a:rPr lang="es-CL" dirty="0"/>
              <a:t>Servidor web y Bases de datos modernas</a:t>
            </a:r>
          </a:p>
          <a:p>
            <a:endParaRPr lang="es-CL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E57C69-AA4F-A421-AF76-24D7A3960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07" y="1451766"/>
            <a:ext cx="3334676" cy="9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3AA76E-77F0-28DD-1904-892E37132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08" y="2637489"/>
            <a:ext cx="3334675" cy="1124293"/>
          </a:xfrm>
          <a:prstGeom prst="rect">
            <a:avLst/>
          </a:prstGeom>
        </p:spPr>
      </p:pic>
      <p:pic>
        <p:nvPicPr>
          <p:cNvPr id="3078" name="Picture 6" descr="Logotipo combinado">
            <a:extLst>
              <a:ext uri="{FF2B5EF4-FFF2-40B4-BE49-F238E27FC236}">
                <a16:creationId xmlns:a16="http://schemas.microsoft.com/office/drawing/2014/main" id="{16E75154-0EA9-98C6-A203-C6500D9E3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180" y="4034252"/>
            <a:ext cx="3903730" cy="131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F6257CA-988C-1A1C-F633-4AE7FF3F1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70" y="5620300"/>
            <a:ext cx="3149351" cy="8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 dirty="0"/>
              <a:t>Aspectos de Implementación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CF1CF59-50C9-E8CB-C256-F6144864BDA1}"/>
              </a:ext>
            </a:extLst>
          </p:cNvPr>
          <p:cNvSpPr txBox="1"/>
          <p:nvPr/>
        </p:nvSpPr>
        <p:spPr>
          <a:xfrm>
            <a:off x="1488979" y="5427218"/>
            <a:ext cx="2704859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dirty="0"/>
              <a:t> FÁCIL DE MANTENER</a:t>
            </a:r>
          </a:p>
          <a:p>
            <a:r>
              <a:rPr lang="es-ES" sz="1400" dirty="0"/>
              <a:t>   • Código ordenado y limpio</a:t>
            </a:r>
          </a:p>
          <a:p>
            <a:r>
              <a:rPr lang="es-ES" sz="1400" dirty="0"/>
              <a:t>   • Probado completamente</a:t>
            </a:r>
          </a:p>
          <a:p>
            <a:r>
              <a:rPr lang="es-ES" sz="1400" dirty="0"/>
              <a:t>   • Se actualiza automáticamente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01ED53A-F8D3-667E-581D-4BFBF38D2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535" y="2242232"/>
            <a:ext cx="6198532" cy="33190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2E3F057-9EF3-57AE-1E90-2E2AFFE8CCB0}"/>
              </a:ext>
            </a:extLst>
          </p:cNvPr>
          <p:cNvSpPr txBox="1"/>
          <p:nvPr/>
        </p:nvSpPr>
        <p:spPr>
          <a:xfrm>
            <a:off x="1271107" y="1738105"/>
            <a:ext cx="3140603" cy="11695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sz="1400" dirty="0"/>
              <a:t>SEGURIDAD</a:t>
            </a:r>
          </a:p>
          <a:p>
            <a:r>
              <a:rPr lang="es-ES" sz="1400" dirty="0"/>
              <a:t>   • Contraseñas súper protegidas</a:t>
            </a:r>
          </a:p>
          <a:p>
            <a:r>
              <a:rPr lang="es-ES" sz="1400" dirty="0"/>
              <a:t>   • Sesiones que se renuevan solas  </a:t>
            </a:r>
          </a:p>
          <a:p>
            <a:r>
              <a:rPr lang="es-ES" sz="1400" dirty="0"/>
              <a:t>   • Conexión súper segura</a:t>
            </a:r>
          </a:p>
          <a:p>
            <a:r>
              <a:rPr lang="es-ES" sz="1400" dirty="0"/>
              <a:t>   • Cumple todas las reglas de seguridad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963BB94-BBCF-CAE9-4501-160CFCC6296A}"/>
              </a:ext>
            </a:extLst>
          </p:cNvPr>
          <p:cNvSpPr txBox="1"/>
          <p:nvPr/>
        </p:nvSpPr>
        <p:spPr>
          <a:xfrm>
            <a:off x="1592316" y="3183253"/>
            <a:ext cx="2498184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1400" dirty="0"/>
              <a:t>SI ALGO FALLA</a:t>
            </a:r>
          </a:p>
          <a:p>
            <a:r>
              <a:rPr lang="es-ES" sz="1400" dirty="0"/>
              <a:t>   • Guarda registro de todo</a:t>
            </a:r>
          </a:p>
          <a:p>
            <a:r>
              <a:rPr lang="es-ES" sz="1400" dirty="0"/>
              <a:t>   • Se arregla automáticamente</a:t>
            </a:r>
          </a:p>
          <a:p>
            <a:r>
              <a:rPr lang="es-ES" sz="1400" dirty="0"/>
              <a:t>   • Revisa que todo esté bien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4A4041-1019-C9C3-77EB-2BBED7A52BB4}"/>
              </a:ext>
            </a:extLst>
          </p:cNvPr>
          <p:cNvSpPr txBox="1"/>
          <p:nvPr/>
        </p:nvSpPr>
        <p:spPr>
          <a:xfrm>
            <a:off x="1188520" y="4412957"/>
            <a:ext cx="3305777" cy="7386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1400" dirty="0"/>
              <a:t> QUÉ TAN RÁPIDO ES</a:t>
            </a:r>
          </a:p>
          <a:p>
            <a:r>
              <a:rPr lang="es-ES" sz="1400" dirty="0"/>
              <a:t>   • Responde en menos de medio segundo</a:t>
            </a:r>
          </a:p>
          <a:p>
            <a:r>
              <a:rPr lang="es-ES" sz="1400" dirty="0"/>
              <a:t>   • Actualiza al instante</a:t>
            </a:r>
          </a:p>
        </p:txBody>
      </p:sp>
    </p:spTree>
    <p:extLst>
      <p:ext uri="{BB962C8B-B14F-4D97-AF65-F5344CB8AC3E}">
        <p14:creationId xmlns:p14="http://schemas.microsoft.com/office/powerpoint/2010/main" val="287440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 dirty="0"/>
              <a:t>Conclusiones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D28AFDE-E631-86B2-D853-BC52123FD665}"/>
              </a:ext>
            </a:extLst>
          </p:cNvPr>
          <p:cNvSpPr txBox="1"/>
          <p:nvPr/>
        </p:nvSpPr>
        <p:spPr>
          <a:xfrm>
            <a:off x="5588517" y="5197718"/>
            <a:ext cx="454675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 QUE APRENDÍ</a:t>
            </a:r>
          </a:p>
          <a:p>
            <a:r>
              <a:rPr lang="es-ES" dirty="0"/>
              <a:t>Hacer sistemas que se actualizan al instante  </a:t>
            </a:r>
          </a:p>
          <a:p>
            <a:r>
              <a:rPr lang="es-ES" dirty="0"/>
              <a:t>Convertirme en desarrollador completo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7CB54DD-5160-1E8A-A5D1-032607484645}"/>
              </a:ext>
            </a:extLst>
          </p:cNvPr>
          <p:cNvSpPr txBox="1"/>
          <p:nvPr/>
        </p:nvSpPr>
        <p:spPr>
          <a:xfrm>
            <a:off x="5588517" y="1543844"/>
            <a:ext cx="3581558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MÉTODO DE TRABAJO</a:t>
            </a:r>
          </a:p>
          <a:p>
            <a:r>
              <a:rPr lang="es-ES" dirty="0"/>
              <a:t>Trabajo paso a paso muy organizado</a:t>
            </a: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D1EF96-FE14-EBD5-B2CD-D95A7DACD100}"/>
              </a:ext>
            </a:extLst>
          </p:cNvPr>
          <p:cNvSpPr txBox="1"/>
          <p:nvPr/>
        </p:nvSpPr>
        <p:spPr>
          <a:xfrm>
            <a:off x="5588517" y="2295897"/>
            <a:ext cx="578235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COMBINACIÓN INTELIGENTE</a:t>
            </a:r>
          </a:p>
          <a:p>
            <a:r>
              <a:rPr lang="es-ES" dirty="0"/>
              <a:t>Dos tipos de bases de datos que funcionan perfecto juntas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FB0503B-852D-5E15-358B-C9C72796CCF3}"/>
              </a:ext>
            </a:extLst>
          </p:cNvPr>
          <p:cNvSpPr txBox="1"/>
          <p:nvPr/>
        </p:nvSpPr>
        <p:spPr>
          <a:xfrm>
            <a:off x="5588517" y="3095292"/>
            <a:ext cx="545918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INTELIGENCIA ARTIFICIAL</a:t>
            </a:r>
          </a:p>
          <a:p>
            <a:r>
              <a:rPr lang="es-ES" dirty="0"/>
              <a:t>Logré hacer funcionar inteligencia artificial sin internet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45E00D9-CF92-7E6D-9CE5-E578F163F493}"/>
              </a:ext>
            </a:extLst>
          </p:cNvPr>
          <p:cNvSpPr txBox="1"/>
          <p:nvPr/>
        </p:nvSpPr>
        <p:spPr>
          <a:xfrm>
            <a:off x="5588517" y="3857773"/>
            <a:ext cx="635462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OBJETIVOS CUMPLIDOS</a:t>
            </a:r>
          </a:p>
          <a:p>
            <a:r>
              <a:rPr lang="es-ES" dirty="0"/>
              <a:t>Sistema completo funcionando</a:t>
            </a:r>
          </a:p>
          <a:p>
            <a:r>
              <a:rPr lang="es-ES" dirty="0"/>
              <a:t>Primer sistema chileno de este tipo</a:t>
            </a:r>
          </a:p>
          <a:p>
            <a:r>
              <a:rPr lang="es-ES" dirty="0"/>
              <a:t>Ahora las empresas pequeñas pueden acceder a esta tecnología</a:t>
            </a:r>
          </a:p>
        </p:txBody>
      </p:sp>
      <p:pic>
        <p:nvPicPr>
          <p:cNvPr id="4100" name="Picture 4" descr="Qué es un Full Stack Developer">
            <a:extLst>
              <a:ext uri="{FF2B5EF4-FFF2-40B4-BE49-F238E27FC236}">
                <a16:creationId xmlns:a16="http://schemas.microsoft.com/office/drawing/2014/main" id="{A70E6466-73B2-8992-2042-0410334F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58" y="2288155"/>
            <a:ext cx="5090579" cy="33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6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3E9DA-B995-F483-DE0A-A7CBB3EB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A70A9C0A-93D8-313C-E375-B09C5A3A5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9" r="9" b="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A048864-AAC1-650B-970B-B21697576209}"/>
              </a:ext>
            </a:extLst>
          </p:cNvPr>
          <p:cNvSpPr/>
          <p:nvPr/>
        </p:nvSpPr>
        <p:spPr>
          <a:xfrm>
            <a:off x="-20" y="-1"/>
            <a:ext cx="12192000" cy="6857999"/>
          </a:xfrm>
          <a:prstGeom prst="rect">
            <a:avLst/>
          </a:prstGeom>
          <a:solidFill>
            <a:srgbClr val="0000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C953AA5-17B0-1FA9-FF74-AA32D1F63327}"/>
              </a:ext>
            </a:extLst>
          </p:cNvPr>
          <p:cNvSpPr txBox="1">
            <a:spLocks/>
          </p:cNvSpPr>
          <p:nvPr/>
        </p:nvSpPr>
        <p:spPr>
          <a:xfrm>
            <a:off x="2071007" y="1806849"/>
            <a:ext cx="7315201" cy="11868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b="1" dirty="0">
                <a:solidFill>
                  <a:schemeClr val="bg1"/>
                </a:solidFill>
                <a:latin typeface="+mn-lt"/>
              </a:rPr>
              <a:t>Sistema Integral de Emisión de Documentos Tributarios con Asistente AI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9E40E7D-5E7E-19C0-30CD-0D69D5B795B4}"/>
              </a:ext>
            </a:extLst>
          </p:cNvPr>
          <p:cNvSpPr txBox="1">
            <a:spLocks/>
          </p:cNvSpPr>
          <p:nvPr/>
        </p:nvSpPr>
        <p:spPr>
          <a:xfrm>
            <a:off x="1551367" y="3064093"/>
            <a:ext cx="8354479" cy="1186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>
                <a:solidFill>
                  <a:schemeClr val="bg1"/>
                </a:solidFill>
              </a:rPr>
              <a:t>Seminario de Título/Proyecto de Título/Proyecto de Titulación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AD94B93-2FA3-9ED4-19E9-0BA4EED62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105" y="240248"/>
            <a:ext cx="3021678" cy="763602"/>
          </a:xfrm>
          <a:prstGeom prst="rect">
            <a:avLst/>
          </a:prstGeom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C558A89A-216F-3E5B-EA49-DCB542614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05" y="5687985"/>
            <a:ext cx="2121057" cy="737569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B7E4FD-4172-079C-A467-7CBC7ED97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034" y="4610768"/>
            <a:ext cx="546285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NOMBRE ESTUDIANTE: Héctor Brito Tapia</a:t>
            </a: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CARRERA: Ingeniería en Informática</a:t>
            </a: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SEDE: CED</a:t>
            </a: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PROFESOR DEL MÓDULO: - Aida Lorena Villamar </a:t>
            </a:r>
            <a:r>
              <a:rPr kumimoji="0" lang="es-E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Gallardo</a:t>
            </a: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Calibri" pitchFamily="34" charset="0"/>
              <a:cs typeface="Arial" pitchFamily="34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600" dirty="0">
                <a:solidFill>
                  <a:schemeClr val="bg1"/>
                </a:solidFill>
                <a:ea typeface="Calibri" pitchFamily="34" charset="0"/>
                <a:cs typeface="Arial" pitchFamily="34" charset="0"/>
              </a:rPr>
              <a:t>		                 - Carolina Tapia Bahamondes</a:t>
            </a: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AB260F-B2F4-3996-3647-56E498AD7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5584" y="6240888"/>
            <a:ext cx="14860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800" b="1" dirty="0">
                <a:solidFill>
                  <a:schemeClr val="bg1"/>
                </a:solidFill>
                <a:ea typeface="Calibri" pitchFamily="34" charset="0"/>
                <a:cs typeface="Arial" pitchFamily="34" charset="0"/>
              </a:rPr>
              <a:t>CED</a:t>
            </a:r>
            <a:r>
              <a:rPr kumimoji="0" 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, </a:t>
            </a:r>
            <a:r>
              <a:rPr lang="pt-BR" b="1" dirty="0">
                <a:solidFill>
                  <a:schemeClr val="bg1"/>
                </a:solidFill>
                <a:ea typeface="Calibri" pitchFamily="34" charset="0"/>
                <a:cs typeface="Arial" pitchFamily="34" charset="0"/>
              </a:rPr>
              <a:t>11</a:t>
            </a:r>
            <a:r>
              <a:rPr kumimoji="0" 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, 2025</a:t>
            </a: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10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413A8DE-395B-1347-1A7E-D8B16652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07104" y="502919"/>
            <a:ext cx="1311205" cy="2008655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6CAB045D-58B4-B34E-1A5D-541C1204E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5504" y="4632959"/>
            <a:ext cx="1311205" cy="2008655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F791906-35AA-8711-CFF8-BD7822A95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21" y="5751646"/>
            <a:ext cx="2121057" cy="737569"/>
          </a:xfrm>
          <a:prstGeom prst="rect">
            <a:avLst/>
          </a:prstGeom>
          <a:ln w="3175">
            <a:miter lim="400000"/>
          </a:ln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A478811A-A8DC-9F86-05E9-E2844C2FF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08491" y="2299527"/>
            <a:ext cx="6455666" cy="16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2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EE6EC2-D40D-435B-BF2D-13E33B0AEB31}"/>
              </a:ext>
            </a:extLst>
          </p:cNvPr>
          <p:cNvSpPr txBox="1"/>
          <p:nvPr/>
        </p:nvSpPr>
        <p:spPr>
          <a:xfrm>
            <a:off x="2845496" y="3244334"/>
            <a:ext cx="661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Cloud Music Digital </a:t>
            </a:r>
            <a:r>
              <a:rPr lang="es-CL" b="1" dirty="0" err="1"/>
              <a:t>Finance</a:t>
            </a:r>
            <a:endParaRPr lang="es-CL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88C537-2766-4BC3-AD43-7AC43C6C1806}"/>
              </a:ext>
            </a:extLst>
          </p:cNvPr>
          <p:cNvSpPr txBox="1"/>
          <p:nvPr/>
        </p:nvSpPr>
        <p:spPr>
          <a:xfrm>
            <a:off x="7211833" y="5072932"/>
            <a:ext cx="41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Héctor Sergio Eliud Brito Tapia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D5F4FB-75D7-ED2E-D023-A91DA644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76" y="521916"/>
            <a:ext cx="7489448" cy="2330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/>
              <a:t>Introducción</a:t>
            </a:r>
            <a:endParaRPr lang="es-CL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A1BC01-F6E7-4E53-C742-94ECE41D0BD8}"/>
              </a:ext>
            </a:extLst>
          </p:cNvPr>
          <p:cNvSpPr txBox="1"/>
          <p:nvPr/>
        </p:nvSpPr>
        <p:spPr>
          <a:xfrm>
            <a:off x="478970" y="2357691"/>
            <a:ext cx="5617030" cy="28623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b="1" dirty="0" err="1"/>
              <a:t>CloudMusic</a:t>
            </a:r>
            <a:r>
              <a:rPr lang="es-ES" b="1" dirty="0"/>
              <a:t> Digital </a:t>
            </a:r>
            <a:r>
              <a:rPr lang="es-ES" b="1" dirty="0" err="1"/>
              <a:t>Finance</a:t>
            </a:r>
            <a:r>
              <a:rPr lang="es-ES" b="1" dirty="0"/>
              <a:t>: </a:t>
            </a:r>
            <a:r>
              <a:rPr lang="es-ES" dirty="0"/>
              <a:t>Primera plataforma chilena de facturas electrónicas con inteligencia artificial</a:t>
            </a:r>
            <a:br>
              <a:rPr lang="es-ES" dirty="0"/>
            </a:br>
            <a:endParaRPr lang="es-ES" dirty="0"/>
          </a:p>
          <a:p>
            <a:r>
              <a:rPr lang="es-ES" b="1" dirty="0"/>
              <a:t>Objetivo Principal: </a:t>
            </a:r>
            <a:r>
              <a:rPr lang="es-ES" dirty="0"/>
              <a:t>Hacer facturas electrónicas de forma automática y sin errores</a:t>
            </a:r>
            <a:br>
              <a:rPr lang="es-ES" dirty="0"/>
            </a:br>
            <a:endParaRPr lang="es-ES" dirty="0"/>
          </a:p>
          <a:p>
            <a:r>
              <a:rPr lang="es-ES" b="1" dirty="0"/>
              <a:t>Tecnologías Usadas: </a:t>
            </a:r>
            <a:r>
              <a:rPr lang="es-ES" dirty="0"/>
              <a:t>Página web moderna, bases de datos e Inteligencia artificial</a:t>
            </a:r>
            <a:br>
              <a:rPr lang="es-ES" dirty="0"/>
            </a:br>
            <a:endParaRPr lang="es-ES" dirty="0"/>
          </a:p>
          <a:p>
            <a:r>
              <a:rPr lang="es-ES" u="sng" dirty="0"/>
              <a:t>Existen más de 180,000 empresas pequeñas en Chile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0F9E542-282A-34E3-43C7-5C384BAAC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77" y="1715300"/>
            <a:ext cx="3830477" cy="38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2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 dirty="0"/>
              <a:t>Situación Actual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BC7FB2E-02A7-73CF-E20B-E625B0857D58}"/>
              </a:ext>
            </a:extLst>
          </p:cNvPr>
          <p:cNvSpPr txBox="1"/>
          <p:nvPr/>
        </p:nvSpPr>
        <p:spPr>
          <a:xfrm>
            <a:off x="5397103" y="1534789"/>
            <a:ext cx="5301516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68%     </a:t>
            </a:r>
            <a:r>
              <a:rPr lang="es-E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PyMEs</a:t>
            </a:r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usan procesos manuales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35-50   Minutos emisión manual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$25K-150K  Costo mensual por errores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3EE002-B1B7-82D9-9270-7807DEBE1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7" y="2153072"/>
            <a:ext cx="3233296" cy="323329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43D7FD-5D56-79B9-C6AB-3CB4E8248FB1}"/>
              </a:ext>
            </a:extLst>
          </p:cNvPr>
          <p:cNvSpPr txBox="1"/>
          <p:nvPr/>
        </p:nvSpPr>
        <p:spPr>
          <a:xfrm>
            <a:off x="5588001" y="5334135"/>
            <a:ext cx="4930004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3.- Todo se hace a mano  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E0B6EB4-A8F4-E8DC-A17C-42DA0C4EDA69}"/>
              </a:ext>
            </a:extLst>
          </p:cNvPr>
          <p:cNvSpPr/>
          <p:nvPr/>
        </p:nvSpPr>
        <p:spPr>
          <a:xfrm>
            <a:off x="5514956" y="2849064"/>
            <a:ext cx="5065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Problemas clave: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A3C7541-AE47-EEF6-4512-D7617E5813AC}"/>
              </a:ext>
            </a:extLst>
          </p:cNvPr>
          <p:cNvSpPr txBox="1"/>
          <p:nvPr/>
        </p:nvSpPr>
        <p:spPr>
          <a:xfrm>
            <a:off x="5588002" y="3908772"/>
            <a:ext cx="4930004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1.- Muchos errores al hacer facturas  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BD1322F-F224-5785-FBA5-3A272512E1AE}"/>
              </a:ext>
            </a:extLst>
          </p:cNvPr>
          <p:cNvCxnSpPr>
            <a:cxnSpLocks/>
          </p:cNvCxnSpPr>
          <p:nvPr/>
        </p:nvCxnSpPr>
        <p:spPr>
          <a:xfrm>
            <a:off x="4388618" y="890649"/>
            <a:ext cx="44837" cy="59673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C8DECE8-7ED7-AB36-5E63-BC45C1342F66}"/>
              </a:ext>
            </a:extLst>
          </p:cNvPr>
          <p:cNvSpPr txBox="1"/>
          <p:nvPr/>
        </p:nvSpPr>
        <p:spPr>
          <a:xfrm>
            <a:off x="5588002" y="4622474"/>
            <a:ext cx="4930004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2.- No se puede seguir el historial de documentos  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BC5AB76-E44B-6169-86F8-34A3E594BC23}"/>
              </a:ext>
            </a:extLst>
          </p:cNvPr>
          <p:cNvSpPr txBox="1"/>
          <p:nvPr/>
        </p:nvSpPr>
        <p:spPr>
          <a:xfrm>
            <a:off x="5588002" y="6052426"/>
            <a:ext cx="4930004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4.- Sistemas separados que no se comunican  </a:t>
            </a:r>
          </a:p>
        </p:txBody>
      </p:sp>
    </p:spTree>
    <p:extLst>
      <p:ext uri="{BB962C8B-B14F-4D97-AF65-F5344CB8AC3E}">
        <p14:creationId xmlns:p14="http://schemas.microsoft.com/office/powerpoint/2010/main" val="186060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 dirty="0"/>
              <a:t>Alternativa de Solución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16DF942-DB17-7F02-9D0A-FB48156E1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74" y="2130099"/>
            <a:ext cx="3548605" cy="354860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198EAC9-AF85-4D52-57BE-77FCFBE38025}"/>
              </a:ext>
            </a:extLst>
          </p:cNvPr>
          <p:cNvSpPr txBox="1"/>
          <p:nvPr/>
        </p:nvSpPr>
        <p:spPr>
          <a:xfrm>
            <a:off x="1101198" y="2334741"/>
            <a:ext cx="4017067" cy="156966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Asistente inteligente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Sistema Todo en Uno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Todo funciona junto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Datos seguros y rápidos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0A822CE-36FE-EDC4-4AF0-9A77D94CE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3" y="4875431"/>
            <a:ext cx="1067528" cy="106752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E05EBD9-AFBC-496F-EBC3-41109B0010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26" y="4875431"/>
            <a:ext cx="1067528" cy="10675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B030AF-9CC8-34D2-5C2C-88759A8672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859" y="4875431"/>
            <a:ext cx="1067528" cy="10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 dirty="0"/>
              <a:t>Alternativa de Solución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B8F655D-9883-699C-D790-54A9ABD3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10" y="2169428"/>
            <a:ext cx="870107" cy="87010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E9EE939-9627-9E07-1054-59AC4B598EC2}"/>
              </a:ext>
            </a:extLst>
          </p:cNvPr>
          <p:cNvSpPr txBox="1"/>
          <p:nvPr/>
        </p:nvSpPr>
        <p:spPr>
          <a:xfrm>
            <a:off x="3188524" y="2262049"/>
            <a:ext cx="6336476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s-CL" sz="3200" dirty="0"/>
              <a:t>Técnica: Tecnología actual y probada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2589C16-C11C-C3F7-D1DD-747537A4A2A7}"/>
              </a:ext>
            </a:extLst>
          </p:cNvPr>
          <p:cNvSpPr txBox="1"/>
          <p:nvPr/>
        </p:nvSpPr>
        <p:spPr>
          <a:xfrm>
            <a:off x="3188524" y="3224635"/>
            <a:ext cx="6336476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s-CL" sz="3200" dirty="0"/>
              <a:t>Legal: Cumple reglas del SII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CD85259-7279-7058-8E02-8678A2DDD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09" y="3081968"/>
            <a:ext cx="870107" cy="870107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882B9D5-32FC-0022-1E26-11350FF04EA6}"/>
              </a:ext>
            </a:extLst>
          </p:cNvPr>
          <p:cNvSpPr txBox="1"/>
          <p:nvPr/>
        </p:nvSpPr>
        <p:spPr>
          <a:xfrm>
            <a:off x="3188523" y="4187221"/>
            <a:ext cx="6336476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s-CL" sz="3200" dirty="0"/>
              <a:t>Económica: Ahorra 70% del costo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A69588C4-CF87-869F-9FDE-5507BA31E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08" y="3992367"/>
            <a:ext cx="870107" cy="870107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5A16D8E9-F76C-DE6C-2B02-5CEE8EAD9A5B}"/>
              </a:ext>
            </a:extLst>
          </p:cNvPr>
          <p:cNvSpPr txBox="1"/>
          <p:nvPr/>
        </p:nvSpPr>
        <p:spPr>
          <a:xfrm>
            <a:off x="3188523" y="5068415"/>
            <a:ext cx="6336476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s-CL" sz="3200" dirty="0"/>
              <a:t>Uso: Fácil de aprender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DFBCD96-3E51-FBB3-EB6F-5A8401784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08" y="4873561"/>
            <a:ext cx="870107" cy="8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6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 dirty="0"/>
              <a:t>Descripción del Sistema de Información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B139462-E9CD-9B8A-83EB-8E400D8EBA15}"/>
              </a:ext>
            </a:extLst>
          </p:cNvPr>
          <p:cNvSpPr txBox="1"/>
          <p:nvPr/>
        </p:nvSpPr>
        <p:spPr>
          <a:xfrm>
            <a:off x="342694" y="5288983"/>
            <a:ext cx="5753306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ACTUALIZACIÓN EN VIVO: Información siempre al día y </a:t>
            </a:r>
            <a:r>
              <a:rPr lang="es-CL" sz="1600" dirty="0"/>
              <a:t>Comunicación bidireccional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933A298-3E13-F1A9-CCB0-321531C6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5" y="2293032"/>
            <a:ext cx="4702036" cy="31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94334AE-AFA4-4411-F341-D8F6BA5E88C7}"/>
              </a:ext>
            </a:extLst>
          </p:cNvPr>
          <p:cNvSpPr txBox="1"/>
          <p:nvPr/>
        </p:nvSpPr>
        <p:spPr>
          <a:xfrm>
            <a:off x="342694" y="2122656"/>
            <a:ext cx="574666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TODO AUTOMÁTICO: Desde crear hasta enviar facturas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0D945F1-B781-0B32-FE6C-BA80F9EE4711}"/>
              </a:ext>
            </a:extLst>
          </p:cNvPr>
          <p:cNvSpPr txBox="1"/>
          <p:nvPr/>
        </p:nvSpPr>
        <p:spPr>
          <a:xfrm>
            <a:off x="339937" y="2914238"/>
            <a:ext cx="575606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REVISA AL INSTANTE: Verifica que esté bien hecho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8D65734-2915-E05F-CD75-91BDBAA2D3FD}"/>
              </a:ext>
            </a:extLst>
          </p:cNvPr>
          <p:cNvSpPr txBox="1"/>
          <p:nvPr/>
        </p:nvSpPr>
        <p:spPr>
          <a:xfrm>
            <a:off x="342694" y="3705820"/>
            <a:ext cx="575330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FIRMA SEGURA: Usa certificado digital de la empresa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6E3C395-3FF4-4B23-49E9-9E97175A8371}"/>
              </a:ext>
            </a:extLst>
          </p:cNvPr>
          <p:cNvSpPr txBox="1"/>
          <p:nvPr/>
        </p:nvSpPr>
        <p:spPr>
          <a:xfrm>
            <a:off x="342694" y="4497402"/>
            <a:ext cx="575330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AYUDA INTELIGENTE: Asistente que responde preguntas</a:t>
            </a:r>
          </a:p>
        </p:txBody>
      </p:sp>
    </p:spTree>
    <p:extLst>
      <p:ext uri="{BB962C8B-B14F-4D97-AF65-F5344CB8AC3E}">
        <p14:creationId xmlns:p14="http://schemas.microsoft.com/office/powerpoint/2010/main" val="164499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 dirty="0"/>
              <a:t>Modelo Entidad Relación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9BAE85-452A-AD78-D2F5-F842816D0F89}"/>
              </a:ext>
            </a:extLst>
          </p:cNvPr>
          <p:cNvSpPr txBox="1"/>
          <p:nvPr/>
        </p:nvSpPr>
        <p:spPr>
          <a:xfrm>
            <a:off x="7564186" y="2697271"/>
            <a:ext cx="4243777" cy="258532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USUARIOS: Datos de personas que usan el sistema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CLIENTES: Datos de clientes para emitir DTE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EMPRESAS: Información de cada negocio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FACTURAS: Todas las facturas creadas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NÚMEROS DE FOLIO: Control de numeración oficial</a:t>
            </a:r>
            <a:endParaRPr lang="es-CL" sz="11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C58D281-07FB-E4D9-3D41-B150DD574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3" y="3711921"/>
            <a:ext cx="729097" cy="72909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75EE54C-F94D-EFA0-CFBB-092D04880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91" y="2982823"/>
            <a:ext cx="729097" cy="72909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6067CAE-7E6E-DF4B-F756-5FDCD7304A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25" y="2982823"/>
            <a:ext cx="729098" cy="72909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47825C7-670D-59D6-9181-40609473E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60" y="1928483"/>
            <a:ext cx="729097" cy="72909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9506EFF-5F04-8EBD-109F-848A6E25C5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93" y="1928482"/>
            <a:ext cx="729097" cy="72909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1AC9DCF-458C-65A3-D862-655B2AA75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26" y="1928482"/>
            <a:ext cx="729097" cy="72909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74F74CB-9BE7-9B56-C895-2970EB423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91" y="4441018"/>
            <a:ext cx="729097" cy="7290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EB22534-D1F9-FF75-9326-D862A0D5D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25" y="4441017"/>
            <a:ext cx="729098" cy="72909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78FDDF59-763F-5996-AE6F-A13E048DB5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95" y="5542203"/>
            <a:ext cx="729097" cy="72909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145C99F-66AB-4219-FE99-1C241BBA7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60" y="2982822"/>
            <a:ext cx="729097" cy="72909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4DE4EAE-A3F6-3944-1041-EA863B0A6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60" y="4444787"/>
            <a:ext cx="729097" cy="72909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F14C84F-376F-B044-E527-D431645B6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94" y="2982821"/>
            <a:ext cx="729097" cy="729097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2E13CC0-3EDE-1CDF-5101-0259B7CE6C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93" y="4441018"/>
            <a:ext cx="729097" cy="72909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C5A0687-8910-E3AC-6AA6-C487DE5894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92" y="5542203"/>
            <a:ext cx="729097" cy="729097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512752B-C300-BC4C-36E0-E259406039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92" y="2982820"/>
            <a:ext cx="729097" cy="72909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FB7DD02-24B2-F9DF-7031-D347920D97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92" y="4421795"/>
            <a:ext cx="729097" cy="729097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3DC3B24-5C17-5F91-5CD6-16CFD7B4B1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789" y="5496221"/>
            <a:ext cx="729097" cy="729097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6DC89786-368A-DAC8-3621-02CBB98A33A6}"/>
              </a:ext>
            </a:extLst>
          </p:cNvPr>
          <p:cNvCxnSpPr/>
          <p:nvPr/>
        </p:nvCxnSpPr>
        <p:spPr>
          <a:xfrm flipV="1">
            <a:off x="995363" y="3638550"/>
            <a:ext cx="242887" cy="152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C41BF491-23CD-86EE-B52B-32FD4177DD30}"/>
              </a:ext>
            </a:extLst>
          </p:cNvPr>
          <p:cNvCxnSpPr>
            <a:cxnSpLocks/>
          </p:cNvCxnSpPr>
          <p:nvPr/>
        </p:nvCxnSpPr>
        <p:spPr>
          <a:xfrm>
            <a:off x="2054427" y="3429000"/>
            <a:ext cx="379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2269376-E2C2-6A3C-4C7D-E97F5DF89F5F}"/>
              </a:ext>
            </a:extLst>
          </p:cNvPr>
          <p:cNvCxnSpPr>
            <a:cxnSpLocks/>
          </p:cNvCxnSpPr>
          <p:nvPr/>
        </p:nvCxnSpPr>
        <p:spPr>
          <a:xfrm>
            <a:off x="951242" y="4506474"/>
            <a:ext cx="234849" cy="1573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6A9E6741-F133-6E17-5242-3A7B1E2930C8}"/>
              </a:ext>
            </a:extLst>
          </p:cNvPr>
          <p:cNvCxnSpPr>
            <a:cxnSpLocks/>
          </p:cNvCxnSpPr>
          <p:nvPr/>
        </p:nvCxnSpPr>
        <p:spPr>
          <a:xfrm>
            <a:off x="2098852" y="4953000"/>
            <a:ext cx="334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C406F244-8E00-FEC9-9F48-7B6144994C72}"/>
              </a:ext>
            </a:extLst>
          </p:cNvPr>
          <p:cNvCxnSpPr>
            <a:cxnSpLocks/>
          </p:cNvCxnSpPr>
          <p:nvPr/>
        </p:nvCxnSpPr>
        <p:spPr>
          <a:xfrm>
            <a:off x="3345386" y="3429000"/>
            <a:ext cx="379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4B3DD72F-3B2C-7A50-F5B9-A6DCB2FC5445}"/>
              </a:ext>
            </a:extLst>
          </p:cNvPr>
          <p:cNvCxnSpPr>
            <a:cxnSpLocks/>
          </p:cNvCxnSpPr>
          <p:nvPr/>
        </p:nvCxnSpPr>
        <p:spPr>
          <a:xfrm>
            <a:off x="3312942" y="4953000"/>
            <a:ext cx="379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6D32F9A2-0628-90B9-0CD5-755FAF5CBADC}"/>
              </a:ext>
            </a:extLst>
          </p:cNvPr>
          <p:cNvCxnSpPr/>
          <p:nvPr/>
        </p:nvCxnSpPr>
        <p:spPr>
          <a:xfrm flipV="1">
            <a:off x="3322252" y="2697271"/>
            <a:ext cx="242887" cy="152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504D20A3-39E2-3DE9-138C-86291537B8B3}"/>
              </a:ext>
            </a:extLst>
          </p:cNvPr>
          <p:cNvCxnSpPr>
            <a:cxnSpLocks/>
          </p:cNvCxnSpPr>
          <p:nvPr/>
        </p:nvCxnSpPr>
        <p:spPr>
          <a:xfrm>
            <a:off x="3385121" y="5521338"/>
            <a:ext cx="234849" cy="1573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B64AF837-302C-F4E8-4C8E-25708A61EE71}"/>
              </a:ext>
            </a:extLst>
          </p:cNvPr>
          <p:cNvCxnSpPr>
            <a:cxnSpLocks/>
          </p:cNvCxnSpPr>
          <p:nvPr/>
        </p:nvCxnSpPr>
        <p:spPr>
          <a:xfrm>
            <a:off x="4574983" y="3429000"/>
            <a:ext cx="379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B160B11-0D68-275A-4A28-D4B68FF256D7}"/>
              </a:ext>
            </a:extLst>
          </p:cNvPr>
          <p:cNvCxnSpPr>
            <a:cxnSpLocks/>
          </p:cNvCxnSpPr>
          <p:nvPr/>
        </p:nvCxnSpPr>
        <p:spPr>
          <a:xfrm>
            <a:off x="4574982" y="4933950"/>
            <a:ext cx="379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39A2F7C2-95CB-814A-EAAA-B1941303784E}"/>
              </a:ext>
            </a:extLst>
          </p:cNvPr>
          <p:cNvCxnSpPr>
            <a:cxnSpLocks/>
          </p:cNvCxnSpPr>
          <p:nvPr/>
        </p:nvCxnSpPr>
        <p:spPr>
          <a:xfrm>
            <a:off x="4574982" y="6038850"/>
            <a:ext cx="379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4768375A-6E4B-E62B-1285-F30859EE91D8}"/>
              </a:ext>
            </a:extLst>
          </p:cNvPr>
          <p:cNvCxnSpPr>
            <a:cxnSpLocks/>
          </p:cNvCxnSpPr>
          <p:nvPr/>
        </p:nvCxnSpPr>
        <p:spPr>
          <a:xfrm>
            <a:off x="4574981" y="2400300"/>
            <a:ext cx="379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33668E72-98F2-35A2-9CAB-0F8F6A141CAE}"/>
              </a:ext>
            </a:extLst>
          </p:cNvPr>
          <p:cNvCxnSpPr>
            <a:cxnSpLocks/>
          </p:cNvCxnSpPr>
          <p:nvPr/>
        </p:nvCxnSpPr>
        <p:spPr>
          <a:xfrm>
            <a:off x="5716791" y="2400300"/>
            <a:ext cx="379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8348418F-EAD9-F507-B3EE-1B0AEE2761B0}"/>
              </a:ext>
            </a:extLst>
          </p:cNvPr>
          <p:cNvCxnSpPr>
            <a:cxnSpLocks/>
          </p:cNvCxnSpPr>
          <p:nvPr/>
        </p:nvCxnSpPr>
        <p:spPr>
          <a:xfrm>
            <a:off x="5716791" y="3429000"/>
            <a:ext cx="379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6098E3D2-E7DA-28B9-3F3D-020F944BCE24}"/>
              </a:ext>
            </a:extLst>
          </p:cNvPr>
          <p:cNvCxnSpPr>
            <a:cxnSpLocks/>
          </p:cNvCxnSpPr>
          <p:nvPr/>
        </p:nvCxnSpPr>
        <p:spPr>
          <a:xfrm>
            <a:off x="5716791" y="4933950"/>
            <a:ext cx="379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2C421621-F887-86C1-9E4E-2828A6B9593A}"/>
              </a:ext>
            </a:extLst>
          </p:cNvPr>
          <p:cNvCxnSpPr>
            <a:cxnSpLocks/>
          </p:cNvCxnSpPr>
          <p:nvPr/>
        </p:nvCxnSpPr>
        <p:spPr>
          <a:xfrm>
            <a:off x="5794483" y="6010275"/>
            <a:ext cx="379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joven sentado en una silla con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117A1ED2-E578-2730-AEC7-06001BF43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975" r="4644" b="19156"/>
          <a:stretch/>
        </p:blipFill>
        <p:spPr>
          <a:xfrm>
            <a:off x="0" y="-1"/>
            <a:ext cx="12192000" cy="794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77E991-F887-3581-9423-DCD45B4C7CC2}"/>
              </a:ext>
            </a:extLst>
          </p:cNvPr>
          <p:cNvSpPr/>
          <p:nvPr/>
        </p:nvSpPr>
        <p:spPr>
          <a:xfrm>
            <a:off x="0" y="-1"/>
            <a:ext cx="12192000" cy="79465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19D83-D10D-A952-366B-49EAA20B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679" y="240248"/>
            <a:ext cx="1414463" cy="357446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921C715-32F8-B700-6507-4045B4712F81}"/>
              </a:ext>
            </a:extLst>
          </p:cNvPr>
          <p:cNvSpPr txBox="1">
            <a:spLocks/>
          </p:cNvSpPr>
          <p:nvPr/>
        </p:nvSpPr>
        <p:spPr>
          <a:xfrm>
            <a:off x="531182" y="1179296"/>
            <a:ext cx="7804547" cy="7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b="1" dirty="0"/>
              <a:t>Requerimientos Funcionales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D92A5F3-B5C6-461B-B74B-F572E9FA1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317134"/>
              </p:ext>
            </p:extLst>
          </p:nvPr>
        </p:nvGraphicFramePr>
        <p:xfrm>
          <a:off x="2246007" y="1722965"/>
          <a:ext cx="7530290" cy="497555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24136">
                  <a:extLst>
                    <a:ext uri="{9D8B030D-6E8A-4147-A177-3AD203B41FA5}">
                      <a16:colId xmlns:a16="http://schemas.microsoft.com/office/drawing/2014/main" val="3316921318"/>
                    </a:ext>
                  </a:extLst>
                </a:gridCol>
                <a:gridCol w="4906154">
                  <a:extLst>
                    <a:ext uri="{9D8B030D-6E8A-4147-A177-3AD203B41FA5}">
                      <a16:colId xmlns:a16="http://schemas.microsoft.com/office/drawing/2014/main" val="2372827922"/>
                    </a:ext>
                  </a:extLst>
                </a:gridCol>
              </a:tblGrid>
              <a:tr h="52547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ID</a:t>
                      </a:r>
                      <a:endParaRPr lang="es-C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 REQUERIMIENTO</a:t>
                      </a:r>
                      <a:endParaRPr lang="es-C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87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RF001</a:t>
                      </a:r>
                      <a:endParaRPr lang="es-CL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Entrar con usuario y contraseña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40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RF002</a:t>
                      </a:r>
                      <a:endParaRPr lang="es-CL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Revisar que las facturas estén bien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RF003</a:t>
                      </a:r>
                      <a:endParaRPr lang="es-CL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Firmar documentos digitalmente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901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RF004</a:t>
                      </a:r>
                      <a:endParaRPr lang="es-CL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Manejar información de empresas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10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RF005</a:t>
                      </a:r>
                      <a:endParaRPr lang="es-CL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Manejar usuarios del sistema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43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RF006</a:t>
                      </a:r>
                      <a:endParaRPr lang="es-CL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Manejar clientes y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9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RF007</a:t>
                      </a:r>
                      <a:endParaRPr lang="es-CL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Crear y manejar facturas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13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RF008</a:t>
                      </a:r>
                      <a:endParaRPr lang="es-CL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Controlar números de folio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8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RF009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Manejar certificados digitales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789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RF010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Comunicación en tiempo 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28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RF011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Capturar información al instante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05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RF012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Análisis inteligente automático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8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774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2BF554D0E05547ABD9A3E06B57AE99" ma:contentTypeVersion="8" ma:contentTypeDescription="Create a new document." ma:contentTypeScope="" ma:versionID="1f2540f5498c6a48300fbcee9aab225b">
  <xsd:schema xmlns:xsd="http://www.w3.org/2001/XMLSchema" xmlns:xs="http://www.w3.org/2001/XMLSchema" xmlns:p="http://schemas.microsoft.com/office/2006/metadata/properties" xmlns:ns3="2af75790-831c-46f2-bc59-a75ef625ca76" targetNamespace="http://schemas.microsoft.com/office/2006/metadata/properties" ma:root="true" ma:fieldsID="3157228da61959dfe565e864d48f592f" ns3:_="">
    <xsd:import namespace="2af75790-831c-46f2-bc59-a75ef625ca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f75790-831c-46f2-bc59-a75ef625ca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9934BC-E6E4-45A3-9386-9C7935B1FB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f75790-831c-46f2-bc59-a75ef625ca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8AA106-8602-4AAC-AB13-E0E9982B4F22}">
  <ds:schemaRefs>
    <ds:schemaRef ds:uri="http://purl.org/dc/terms/"/>
    <ds:schemaRef ds:uri="http://schemas.microsoft.com/office/2006/metadata/properties"/>
    <ds:schemaRef ds:uri="2af75790-831c-46f2-bc59-a75ef625ca76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099C00A-B1E2-4B95-8259-BE52BFDFB5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4126</TotalTime>
  <Words>709</Words>
  <Application>Microsoft Office PowerPoint</Application>
  <PresentationFormat>Panorámica</PresentationFormat>
  <Paragraphs>141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Escuela</dc:title>
  <dc:creator>Ignacio Navarrete</dc:creator>
  <cp:lastModifiedBy>Héctor Brito</cp:lastModifiedBy>
  <cp:revision>122</cp:revision>
  <dcterms:created xsi:type="dcterms:W3CDTF">2019-08-09T13:48:41Z</dcterms:created>
  <dcterms:modified xsi:type="dcterms:W3CDTF">2025-11-24T01:56:08Z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0x010100222BF554D0E05547ABD9A3E06B57AE99</vt:lpwstr>
  </property>
</Properties>
</file>